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60" r:id="rId1"/>
  </p:sldMasterIdLst>
  <p:notesMasterIdLst>
    <p:notesMasterId r:id="rId8"/>
  </p:notesMasterIdLst>
  <p:handoutMasterIdLst>
    <p:handoutMasterId r:id="rId9"/>
  </p:handoutMasterIdLst>
  <p:sldIdLst>
    <p:sldId id="268" r:id="rId2"/>
    <p:sldId id="257" r:id="rId3"/>
    <p:sldId id="258" r:id="rId4"/>
    <p:sldId id="269" r:id="rId5"/>
    <p:sldId id="259" r:id="rId6"/>
    <p:sldId id="260" r:id="rId7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zanowski, Michelle" initials="KM" lastIdx="1" clrIdx="0"/>
  <p:cmAuthor id="2" name="Maiese, Deborah (Contractor)" initials="MD(" lastIdx="13" clrIdx="1">
    <p:extLst>
      <p:ext uri="{19B8F6BF-5375-455C-9EA6-DF929625EA0E}">
        <p15:presenceInfo xmlns:p15="http://schemas.microsoft.com/office/powerpoint/2012/main" userId="S::dmaiese.Contractor@rti.org::3fdb0b3e-5929-4e54-b1f0-7915960b359d" providerId="AD"/>
      </p:ext>
    </p:extLst>
  </p:cmAuthor>
  <p:cmAuthor id="3" name="Hendershot, Tabitha" initials="HT" lastIdx="2" clrIdx="2">
    <p:extLst>
      <p:ext uri="{19B8F6BF-5375-455C-9EA6-DF929625EA0E}">
        <p15:presenceInfo xmlns:p15="http://schemas.microsoft.com/office/powerpoint/2012/main" userId="S::tph@rti.org::faa4252b-ec1d-4cb9-b463-157a9497cdcc" providerId="AD"/>
      </p:ext>
    </p:extLst>
  </p:cmAuthor>
  <p:cmAuthor id="4" name="Hamilton, Carol" initials="HC" lastIdx="9" clrIdx="3">
    <p:extLst>
      <p:ext uri="{19B8F6BF-5375-455C-9EA6-DF929625EA0E}">
        <p15:presenceInfo xmlns:p15="http://schemas.microsoft.com/office/powerpoint/2012/main" userId="S::chamilton@rti.org::735bf025-84c1-4783-b2cf-f4db6bf0e5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9" autoAdjust="0"/>
    <p:restoredTop sz="80027" autoAdjust="0"/>
  </p:normalViewPr>
  <p:slideViewPr>
    <p:cSldViewPr>
      <p:cViewPr varScale="1">
        <p:scale>
          <a:sx n="103" d="100"/>
          <a:sy n="103" d="100"/>
        </p:scale>
        <p:origin x="2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836"/>
    </p:cViewPr>
  </p:sorterViewPr>
  <p:notesViewPr>
    <p:cSldViewPr>
      <p:cViewPr varScale="1">
        <p:scale>
          <a:sx n="82" d="100"/>
          <a:sy n="82" d="100"/>
        </p:scale>
        <p:origin x="-30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87E9EB-7BDC-D047-931A-86B17C8D66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87150-3876-7B4F-84FA-0B8B749695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69200CDA-A562-D946-8FF4-1E8D1EAD2F44}" type="datetimeFigureOut">
              <a:rPr lang="en-US"/>
              <a:pPr>
                <a:defRPr/>
              </a:pPr>
              <a:t>1/2/21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F0AF4-8F83-4F4E-B50F-57166C9FCC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2208A-CA83-9643-9E69-1F2FE01EE8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6CB283-6137-7349-82DA-7073F3126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03D36B2-C3B3-8F4E-986E-6E9F83104F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1FE757E-8781-2B40-ADEF-D8D5BE097E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574C1957-3561-5249-B143-489E8E8CD7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B3344B-FD04-4F42-950E-D8FC0A991C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DD1FB3E-63BD-9A43-A466-AD2EC718AB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F881913-7BAD-544E-9B41-5CA4FEB82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B957A3-F4A5-544D-B87C-A4347CA4C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enxtoolkit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enxtoolkit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thank Sharon Terry for the opportunity to talk with you about the </a:t>
            </a:r>
            <a:r>
              <a:rPr lang="en-US" dirty="0" err="1"/>
              <a:t>PhenX</a:t>
            </a:r>
            <a:r>
              <a:rPr lang="en-US" dirty="0"/>
              <a:t> Toolkit.  </a:t>
            </a:r>
          </a:p>
          <a:p>
            <a:r>
              <a:rPr lang="en-US" dirty="0"/>
              <a:t>It is especially exciting for me to present the work that the community driven, collective </a:t>
            </a:r>
            <a:r>
              <a:rPr lang="en-US" dirty="0" err="1"/>
              <a:t>PhenX</a:t>
            </a:r>
            <a:r>
              <a:rPr lang="en-US" dirty="0"/>
              <a:t> team has done to support COVID-19 and Social Determinants of Health research efforts.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957A3-F4A5-544D-B87C-A4347CA4CEF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42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include any definitions, applicable concepts, or special considerations for use in scientific research that may be helpful in understanding the breadth of your assigned construct(s).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refer to </a:t>
            </a:r>
            <a:r>
              <a:rPr lang="en-US" dirty="0">
                <a:hlinkClick r:id="rId3"/>
              </a:rPr>
              <a:t>https://www.phenxtoolkit.org</a:t>
            </a:r>
            <a:r>
              <a:rPr lang="en-US" dirty="0"/>
              <a:t> as well as the list of relevant Neurology, Quality of Life and Health Services measures currently in the Toolkit distributed during the introductory call.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5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refer to </a:t>
            </a:r>
            <a:r>
              <a:rPr lang="en-US" dirty="0">
                <a:hlinkClick r:id="rId3"/>
              </a:rPr>
              <a:t>https://www.phenxtoolkit.org</a:t>
            </a:r>
            <a:r>
              <a:rPr lang="en-US" dirty="0"/>
              <a:t> as well as the list of relevant Neurology, Quality of Life and Health Services measures currently in the Toolkit distributed during the introductory call.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53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construct/measure already covered in the PhenX Toolkit? What are the pros/cons to using this measure for SCD research?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Want to answer whether the measures in the Toolkit adequately cover the element or is there a gap that needs a new measure/protocol?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8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the possible measurement protocols presented in the previous slide, which measurement protocol do you recommend the WG consider including in outreach?</a:t>
            </a:r>
          </a:p>
          <a:p>
            <a:r>
              <a:rPr lang="en-US" dirty="0"/>
              <a:t>Two possibilities is just an example.  Could be just one, unless there are different protocols for different age ranges or populations.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5782D-1F2B-426E-A070-AE3251EF75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-darker-3inch">
            <a:extLst>
              <a:ext uri="{FF2B5EF4-FFF2-40B4-BE49-F238E27FC236}">
                <a16:creationId xmlns:a16="http://schemas.microsoft.com/office/drawing/2014/main" id="{D89C10FB-297E-A24F-A8E8-9D7BD0D9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6308725"/>
            <a:ext cx="2559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RTI_RGB_1in">
            <a:extLst>
              <a:ext uri="{FF2B5EF4-FFF2-40B4-BE49-F238E27FC236}">
                <a16:creationId xmlns:a16="http://schemas.microsoft.com/office/drawing/2014/main" id="{21BFB40F-8B92-FF4E-A8B8-E1BD1BAA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324600"/>
            <a:ext cx="898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BC37B6-49FA-5347-9FFD-7C597F91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25"/>
            <a:ext cx="91440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796" y="4714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870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943A811A-ED06-654D-8133-2A680EE7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D422CD2-F93A-C741-9371-26D0B914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31F1F-400A-4544-8EA0-86932B793DD8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3382788-2008-E641-90A5-22872A57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6ADBD6D-9AE9-3F42-8676-550F1CC0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8174-72B8-1C46-890C-249DA28C7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9958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0C31B505-B384-F14F-9A8D-51D476665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B2FAED6-B942-5240-BDF8-3D7F010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6A199-E82C-234F-A489-FF7994182BA2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4CE3B04-E5F8-2A41-8990-169415EF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6588B8-8915-8D46-B8E1-63A090C8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24CA-4525-294A-A430-CC4D7E112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5214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EE4E4A70-3A4A-E345-BF5E-58D4C631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38C9D9E-7BC2-8348-A6FA-978819B5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D831-E165-A245-8FB7-6F5634E7E8F5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9FF2EE6-CD23-534E-87E7-D77801CC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8FB2DF-CFE2-7D49-8783-9E243052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47A7-57D5-D349-AFCB-4FB4B85A5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3896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CBCEE6ED-E380-1B4A-A971-D7BC83AE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2607B1B-8D64-474D-9EC8-40568405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7C21-B11B-B545-B053-0B3A071A47AB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AB16E91-063B-884F-B33D-1D021ED9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25D002-AC32-1D4D-B168-41F07CF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256A-CB07-4A45-8851-E8F85BD13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0685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C052EC9B-DC5C-3241-B6B5-ECF8DBF07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FE0E2CD-1366-6143-B2E3-451516D5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7EEC-B733-3F42-A2F7-8C9F31A7FAB5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7A46794-F3B3-4F4C-9ACF-9A900322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47666BA-A82C-814F-95A8-9D71352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214E-C21C-F440-BC93-8A76C2EA5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42695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FD637-452B-D94A-BD97-A0591CF6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CB11-24BD-C94D-98C7-B0062A647605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2D6DB8-535B-1248-B957-D1BB080F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D10979-4971-2546-8AD7-3CB50E0F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468D-4CA9-4D4E-90DB-7562B4E18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95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DA57C2-C59F-D04E-A093-73DA80F2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5615-BB40-3244-9C62-7ED98D5B43A4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E485A0-3E21-454D-9085-3BC75835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EADD16-1801-734B-A1F3-4E41B8A7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0FC1-18C5-4947-9EA7-36C8A0C5C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55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681D1-71E9-0F42-BFA2-336C8554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0BF1-347D-3A49-96CC-A3BEF35813F2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3044E-7202-7241-A649-33F0FDB4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10B38-6048-9548-910B-7A73F6B7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B870-9877-8440-884D-CA6903C1A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6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ECE40-9BA3-E34D-9D08-DF1A9703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528E2-9C43-884F-B3D8-C60AAFA55551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E608D-24AD-0E4F-A542-1B02C20A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D1F1-32DD-5B4F-9479-4EF167A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D391-F424-FE43-A95F-9D85B28AE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480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F927-6104-4A60-B39F-4E99F3F4F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67B78-DF0F-429A-9908-E7A92ECF5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5135-7D96-4DC7-A574-9D068FBD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7D6E-BAA3-4594-8EEE-15518BAA8DFC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4F4A1-B469-47E4-88DA-88249FC6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74E9-D2CB-437E-8C7E-38BEE62B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13E4-8A63-4F7A-8622-4CF3438E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4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BD4A0-1C37-9D46-BE4D-0AA3B3D2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13602-9F91-A44F-B5F4-0A7E8977C107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A9DA8-447E-F643-B212-04D85AC6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DE9A-FE43-1946-9AA2-A1DC2578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B6AA-A522-A841-9FF7-BABD71A58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6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65D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ADFA2-EA9D-404F-9B70-D19C67D6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E8B2-894C-1D4B-A783-6D4968FC21A4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B582-2E0B-6345-94E5-A2491605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B926B-AAE6-AF49-8C55-89C5DF56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B319-8F94-5A4B-BAA6-A46F564FB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80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65D91"/>
                </a:solidFill>
              </a:defRPr>
            </a:lvl1pPr>
            <a:lvl2pPr>
              <a:defRPr>
                <a:solidFill>
                  <a:srgbClr val="265D91"/>
                </a:solidFill>
              </a:defRPr>
            </a:lvl2pPr>
            <a:lvl3pPr>
              <a:defRPr>
                <a:solidFill>
                  <a:srgbClr val="265D91"/>
                </a:solidFill>
              </a:defRPr>
            </a:lvl3pPr>
            <a:lvl4pPr>
              <a:defRPr>
                <a:solidFill>
                  <a:srgbClr val="265D91"/>
                </a:solidFill>
              </a:defRPr>
            </a:lvl4pPr>
            <a:lvl5pPr>
              <a:defRPr>
                <a:solidFill>
                  <a:srgbClr val="265D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65D91"/>
                </a:solidFill>
              </a:defRPr>
            </a:lvl1pPr>
            <a:lvl2pPr>
              <a:defRPr>
                <a:solidFill>
                  <a:srgbClr val="265D91"/>
                </a:solidFill>
              </a:defRPr>
            </a:lvl2pPr>
            <a:lvl3pPr>
              <a:defRPr>
                <a:solidFill>
                  <a:srgbClr val="265D91"/>
                </a:solidFill>
              </a:defRPr>
            </a:lvl3pPr>
            <a:lvl4pPr>
              <a:defRPr>
                <a:solidFill>
                  <a:srgbClr val="265D91"/>
                </a:solidFill>
              </a:defRPr>
            </a:lvl4pPr>
            <a:lvl5pPr>
              <a:defRPr>
                <a:solidFill>
                  <a:srgbClr val="265D9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13B174-2315-1246-9C95-E4488BF4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80E2F-2EEF-264D-A74F-729E47D54EE1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CADF38-73B2-104C-A9FD-D9EF7D59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6CE754-CDA4-654A-B1B7-1D1B3B1C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D409-5EDD-C044-A659-6089940DD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55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FCEF9B-1414-B643-89ED-A55E35D0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162A-C20F-4E4C-A960-3355D7F02D91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4F0153-E40E-514F-BDB6-51D026C6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E609EF-3A9B-C54A-9F5C-3628CC7D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07E7-415A-2A4E-BF04-5924A0395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40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48B691-66E7-ED44-823C-1DFB21AC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3CBE-EB0B-5442-A1A8-8378F7141BB6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CA5C7D-50FF-C840-A06D-77691FEA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EFCE38-ADC1-7448-BCA5-0D5F20AB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7511-AB9F-6540-B134-664BF0684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35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041F2179-6A8C-A849-90E6-81B4436C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A18C61B-FCF5-A841-9AED-052ECCBC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84E5-426A-E248-9422-60AFD1CEB4CF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D97FD38-EF8A-AD40-8F46-66EB9ECB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296425E-BBB0-9F48-B6AD-A0DD2ED2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B1A6-DAC8-C048-8E4A-FEFB86ADB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95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8064D3A1-E743-5F47-A746-54A61113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6A5A71F-7C54-054F-AD0C-6C455CF4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5011-972F-CD46-A782-47A55AC31B71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1CCC55-0469-5D40-A8C7-0B91A286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441E1FB-7B43-D543-B907-5AD4CCF7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AA5A3-AB9E-E748-94A2-53C657416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13031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05CF442B-733B-8643-AFEB-B46584DD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>
            <a:fillRect/>
          </a:stretch>
        </p:blipFill>
        <p:spPr bwMode="auto">
          <a:xfrm>
            <a:off x="0" y="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C39D6BE-20B0-F542-B815-FB78DC1A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A47A-385A-2C4D-9A73-A5FD8E1447C1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4D57C42-EEDA-0E44-A623-9016C326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173046D-ED6F-A246-A00D-EBD786B1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07F8-90FF-A04B-8382-78A7C35F1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5138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A close up of a blue wall&#10;&#10;Description automatically generated">
            <a:extLst>
              <a:ext uri="{FF2B5EF4-FFF2-40B4-BE49-F238E27FC236}">
                <a16:creationId xmlns:a16="http://schemas.microsoft.com/office/drawing/2014/main" id="{7D10458E-E683-2A43-BF77-DD68AC2F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4AAF910-BA17-2648-9546-3644DCCF2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BD27ADE-A3AB-A44C-B046-5ED4F04B8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35E4C-8BF1-8245-96CB-FAF9DE56C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29C1FC-5CFA-7348-8715-E0E608341F19}" type="datetimeFigureOut">
              <a:rPr lang="en-US"/>
              <a:pPr>
                <a:defRPr/>
              </a:pPr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CAA66-06EA-114D-A8B6-8E03267E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EC656-07FE-BD4A-9640-3650B3DF7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871E08-5A0D-C249-B90F-BE8A9F59F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Line 5">
            <a:extLst>
              <a:ext uri="{FF2B5EF4-FFF2-40B4-BE49-F238E27FC236}">
                <a16:creationId xmlns:a16="http://schemas.microsoft.com/office/drawing/2014/main" id="{B3E4F1D3-107B-274B-80BF-99389557B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245225"/>
            <a:ext cx="9144000" cy="0"/>
          </a:xfrm>
          <a:prstGeom prst="line">
            <a:avLst/>
          </a:prstGeom>
          <a:noFill/>
          <a:ln w="19050">
            <a:solidFill>
              <a:srgbClr val="265D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7" descr="logo-darker-3inch">
            <a:extLst>
              <a:ext uri="{FF2B5EF4-FFF2-40B4-BE49-F238E27FC236}">
                <a16:creationId xmlns:a16="http://schemas.microsoft.com/office/drawing/2014/main" id="{D6D274F8-F4DB-2044-B535-47EF1D5A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6308725"/>
            <a:ext cx="2559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 descr="RTI_RGB_1in">
            <a:extLst>
              <a:ext uri="{FF2B5EF4-FFF2-40B4-BE49-F238E27FC236}">
                <a16:creationId xmlns:a16="http://schemas.microsoft.com/office/drawing/2014/main" id="{AA0249B2-B488-C64F-8F35-224EE3A6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324600"/>
            <a:ext cx="898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" descr="RTI_RGB_1in">
            <a:extLst>
              <a:ext uri="{FF2B5EF4-FFF2-40B4-BE49-F238E27FC236}">
                <a16:creationId xmlns:a16="http://schemas.microsoft.com/office/drawing/2014/main" id="{0A7D1CE9-D417-C048-8FA2-EF3D79A009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324600"/>
            <a:ext cx="898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Line 8">
            <a:extLst>
              <a:ext uri="{FF2B5EF4-FFF2-40B4-BE49-F238E27FC236}">
                <a16:creationId xmlns:a16="http://schemas.microsoft.com/office/drawing/2014/main" id="{87CBC926-2C2C-CF46-85E0-95599B78DA2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9050">
            <a:solidFill>
              <a:srgbClr val="2857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7" name="Picture 12" descr="logo-darker-3inch">
            <a:extLst>
              <a:ext uri="{FF2B5EF4-FFF2-40B4-BE49-F238E27FC236}">
                <a16:creationId xmlns:a16="http://schemas.microsoft.com/office/drawing/2014/main" id="{6ACEBB1E-1A41-CC42-A4FA-8B59D03CAC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6308725"/>
            <a:ext cx="2559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55" r:id="rId15"/>
    <p:sldLayoutId id="2147484056" r:id="rId16"/>
    <p:sldLayoutId id="2147484057" r:id="rId17"/>
    <p:sldLayoutId id="2147484058" r:id="rId18"/>
    <p:sldLayoutId id="2147484069" r:id="rId1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5D91"/>
        </a:buClr>
        <a:buFont typeface="Trebuchet MS" panose="020B0703020202090204" pitchFamily="34" charset="0"/>
        <a:buChar char="●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65D91"/>
        </a:buClr>
        <a:buFont typeface="Trebuchet MS" panose="020B0703020202090204" pitchFamily="34" charset="0"/>
        <a:buChar char="●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65D91"/>
        </a:buClr>
        <a:buFont typeface="Trebuchet MS" panose="020B0703020202090204" pitchFamily="34" charset="0"/>
        <a:buChar char="●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65D91"/>
        </a:buClr>
        <a:buFont typeface="Trebuchet MS" panose="020B0703020202090204" pitchFamily="34" charset="0"/>
        <a:buChar char="●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65D91"/>
        </a:buClr>
        <a:buFont typeface="Trebuchet MS" panose="020B0703020202090204" pitchFamily="34" charset="0"/>
        <a:buChar char="●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enxtoolkit.org/protocols/view/120203?origin=domain" TargetMode="External"/><Relationship Id="rId7" Type="http://schemas.openxmlformats.org/officeDocument/2006/relationships/hyperlink" Target="https://www.phenxtoolkit.org/protocols/view/121501?origin=doma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enxtoolkit.org/protocols/view/121802?origin=domain" TargetMode="External"/><Relationship Id="rId5" Type="http://schemas.openxmlformats.org/officeDocument/2006/relationships/hyperlink" Target="https://www.phenxtoolkit.org/protocols/view/121801?origin=domain" TargetMode="External"/><Relationship Id="rId4" Type="http://schemas.openxmlformats.org/officeDocument/2006/relationships/hyperlink" Target="https://www.phenxtoolkit.org/protocols/view/121803?origin=domai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enxtoolkit.org/protocols/view/121704?origin=domain" TargetMode="External"/><Relationship Id="rId3" Type="http://schemas.openxmlformats.org/officeDocument/2006/relationships/hyperlink" Target="https://www.phenxtoolkit.org/protocols/view/121502?origin=domain" TargetMode="External"/><Relationship Id="rId7" Type="http://schemas.openxmlformats.org/officeDocument/2006/relationships/hyperlink" Target="https://www.phenxtoolkit.org/protocols/view/121703?origin=dom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enxtoolkit.org/protocols/view/121702?origin=domain" TargetMode="External"/><Relationship Id="rId5" Type="http://schemas.openxmlformats.org/officeDocument/2006/relationships/hyperlink" Target="https://www.phenxtoolkit.org/protocols/view/121701?origin=domain" TargetMode="External"/><Relationship Id="rId4" Type="http://schemas.openxmlformats.org/officeDocument/2006/relationships/hyperlink" Target="https://www.phenxtoolkit.org/protocols/view/120503?origin=domain" TargetMode="External"/><Relationship Id="rId9" Type="http://schemas.openxmlformats.org/officeDocument/2006/relationships/hyperlink" Target="https://www.phenxtoolkit.org/protocols/view/190601?origin=searc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79C13B10-AE3E-8944-BD9A-1875833262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-276225"/>
            <a:ext cx="7772400" cy="2387600"/>
          </a:xfrm>
        </p:spPr>
        <p:txBody>
          <a:bodyPr/>
          <a:lstStyle/>
          <a:p>
            <a:pPr algn="ctr" eaLnBrk="1" hangingPunct="1"/>
            <a:r>
              <a:rPr lang="en-US" sz="3600" dirty="0"/>
              <a:t>PhenX Curative Therapies WG</a:t>
            </a:r>
            <a:br>
              <a:rPr lang="en-US" sz="3600" dirty="0"/>
            </a:br>
            <a:r>
              <a:rPr lang="en-US" sz="3200" dirty="0"/>
              <a:t>Psychosocial Evaluation</a:t>
            </a:r>
            <a:endParaRPr lang="en-US" altLang="en-US" sz="3600" dirty="0"/>
          </a:p>
        </p:txBody>
      </p:sp>
      <p:sp>
        <p:nvSpPr>
          <p:cNvPr id="22530" name="Subtitle 2">
            <a:extLst>
              <a:ext uri="{FF2B5EF4-FFF2-40B4-BE49-F238E27FC236}">
                <a16:creationId xmlns:a16="http://schemas.microsoft.com/office/drawing/2014/main" id="{4676DCCC-4E51-B646-8121-0EADB91711F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4183063"/>
            <a:ext cx="6858000" cy="1655762"/>
          </a:xfrm>
        </p:spPr>
        <p:txBody>
          <a:bodyPr/>
          <a:lstStyle/>
          <a:p>
            <a:pPr marL="0" indent="0" eaLnBrk="1" hangingPunct="1">
              <a:buFont typeface="Trebuchet MS" panose="020B070302020209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Lakshmanan Krishnamurti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December 31, 2020</a:t>
            </a:r>
            <a:endParaRPr lang="en-US" altLang="en-US" sz="2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Element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pPr marL="0" indent="0">
              <a:buNone/>
            </a:pPr>
            <a:r>
              <a:rPr lang="en-US" dirty="0"/>
              <a:t>Determination of vulnerability factors including psychological health, lifestyle factors, support and understanding of HCT. </a:t>
            </a:r>
          </a:p>
          <a:p>
            <a:r>
              <a:rPr lang="en-US" dirty="0"/>
              <a:t>Rationale : Psychosocial factors greatly impact the course of patients through HCT and evaluation. Pre-HCT evaluation can identify patients with special needs.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Criteria for inclusion burden, validity, population.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686800" cy="1325563"/>
          </a:xfrm>
        </p:spPr>
        <p:txBody>
          <a:bodyPr/>
          <a:lstStyle/>
          <a:p>
            <a:r>
              <a:rPr lang="en-US" dirty="0"/>
              <a:t>Are there existing measurement protocols in PhenX Toolkit?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>
                <a:hlinkClick r:id="rId3"/>
              </a:rPr>
              <a:t>Anxiety Disorders Screener - Adult</a:t>
            </a:r>
            <a:endParaRPr lang="en-US" dirty="0"/>
          </a:p>
          <a:p>
            <a:pPr lvl="0"/>
            <a:r>
              <a:rPr lang="en-US" u="sng" dirty="0">
                <a:hlinkClick r:id="rId4"/>
              </a:rPr>
              <a:t>Anxiety Disorders Symptoms - Adult</a:t>
            </a:r>
            <a:endParaRPr lang="en-US" dirty="0"/>
          </a:p>
          <a:p>
            <a:pPr lvl="0"/>
            <a:r>
              <a:rPr lang="en-US" u="sng" dirty="0">
                <a:hlinkClick r:id="rId5"/>
              </a:rPr>
              <a:t>Anxiety Disorders Symptoms - Children - Parent Report</a:t>
            </a:r>
            <a:endParaRPr lang="en-US" dirty="0"/>
          </a:p>
          <a:p>
            <a:pPr lvl="0"/>
            <a:r>
              <a:rPr lang="en-US" u="sng" dirty="0">
                <a:hlinkClick r:id="rId6"/>
              </a:rPr>
              <a:t>Anxiety Disorders Symptoms - Children - Self-Report</a:t>
            </a:r>
            <a:endParaRPr lang="en-US" dirty="0"/>
          </a:p>
          <a:p>
            <a:pPr lvl="0"/>
            <a:r>
              <a:rPr lang="en-US" u="sng" dirty="0">
                <a:hlinkClick r:id="rId7"/>
              </a:rPr>
              <a:t>Attention-Deficit Hyperactivity Disorder Symptoms - Adult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686800" cy="1325563"/>
          </a:xfrm>
        </p:spPr>
        <p:txBody>
          <a:bodyPr/>
          <a:lstStyle/>
          <a:p>
            <a:r>
              <a:rPr lang="en-US" dirty="0"/>
              <a:t>Are there existing measurement protocols in PhenX Toolkit?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>
                <a:hlinkClick r:id="rId3"/>
              </a:rPr>
              <a:t>Attention-Deficit Hyperactivity Disorder Symptoms - Child</a:t>
            </a:r>
            <a:endParaRPr lang="en-US" dirty="0"/>
          </a:p>
          <a:p>
            <a:pPr lvl="0"/>
            <a:r>
              <a:rPr lang="en-US" u="sng" dirty="0">
                <a:hlinkClick r:id="rId4"/>
              </a:rPr>
              <a:t>Depression Screener - Adults</a:t>
            </a:r>
            <a:endParaRPr lang="en-US" dirty="0"/>
          </a:p>
          <a:p>
            <a:pPr lvl="0"/>
            <a:r>
              <a:rPr lang="en-US" u="sng" dirty="0">
                <a:hlinkClick r:id="rId5"/>
              </a:rPr>
              <a:t>Depressive Symptoms - Adult</a:t>
            </a:r>
            <a:endParaRPr lang="en-US" dirty="0"/>
          </a:p>
          <a:p>
            <a:pPr lvl="0"/>
            <a:r>
              <a:rPr lang="en-US" u="sng" dirty="0">
                <a:hlinkClick r:id="rId6"/>
              </a:rPr>
              <a:t>Depressive Symptoms - Child</a:t>
            </a:r>
            <a:endParaRPr lang="en-US" dirty="0"/>
          </a:p>
          <a:p>
            <a:pPr lvl="0"/>
            <a:r>
              <a:rPr lang="en-US" u="sng" dirty="0">
                <a:hlinkClick r:id="rId7"/>
              </a:rPr>
              <a:t>Depressive Symptoms - Depression in Dementia</a:t>
            </a:r>
            <a:endParaRPr lang="en-US" dirty="0"/>
          </a:p>
          <a:p>
            <a:pPr lvl="0"/>
            <a:r>
              <a:rPr lang="en-US" u="sng" dirty="0">
                <a:hlinkClick r:id="rId8"/>
              </a:rPr>
              <a:t>Depressive Symptoms - Geriatric</a:t>
            </a:r>
            <a:endParaRPr lang="en-US" dirty="0"/>
          </a:p>
          <a:p>
            <a:pPr lvl="0"/>
            <a:r>
              <a:rPr lang="en-US" u="sng" dirty="0">
                <a:hlinkClick r:id="rId9"/>
              </a:rPr>
              <a:t>Emotional Distress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6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r>
              <a:rPr lang="en-US" dirty="0"/>
              <a:t>Description of measurement protocols in the PhenX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8362950" cy="4351338"/>
          </a:xfrm>
        </p:spPr>
        <p:txBody>
          <a:bodyPr/>
          <a:lstStyle/>
          <a:p>
            <a:r>
              <a:rPr lang="en-US" dirty="0"/>
              <a:t>Coverage of Curative Therapies Research/Scope Element? Yes</a:t>
            </a:r>
          </a:p>
          <a:p>
            <a:r>
              <a:rPr lang="en-US" dirty="0"/>
              <a:t>Pros/Cons of the measurement protocols in the Toolkit </a:t>
            </a:r>
          </a:p>
          <a:p>
            <a:r>
              <a:rPr lang="en-US" dirty="0"/>
              <a:t>Pros: Validated measures</a:t>
            </a:r>
          </a:p>
          <a:p>
            <a:r>
              <a:rPr lang="en-US" dirty="0"/>
              <a:t>Cons: multiple measures, not specific to need for screening prior to HC</a:t>
            </a:r>
          </a:p>
          <a:p>
            <a:r>
              <a:rPr lang="en-US" dirty="0"/>
              <a:t>Can the measurement protocol be annotated for use in SCD Curative Therapies? Yes. When  specific diagnosis is suspected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to the 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Recommendation #1</a:t>
            </a:r>
            <a:r>
              <a:rPr lang="en-US" sz="1800" b="1" dirty="0"/>
              <a:t>Stanford Integrated Psychosocial Assessment for Transplantation</a:t>
            </a:r>
            <a:endParaRPr lang="en-US" sz="1800" dirty="0"/>
          </a:p>
          <a:p>
            <a:pPr lvl="1"/>
            <a:r>
              <a:rPr lang="en-US" sz="1800" dirty="0"/>
              <a:t>Rationale identify candidate's areas of psychosocial vulnerability and whose scores are associated with both psychosocial and medical outcomes after transplantation.</a:t>
            </a:r>
          </a:p>
          <a:p>
            <a:r>
              <a:rPr lang="en-US" sz="1800" dirty="0"/>
              <a:t>Recommendation #2 </a:t>
            </a:r>
            <a:r>
              <a:rPr lang="en-US" sz="1800" b="1" dirty="0"/>
              <a:t>Psychosocial Assessment of Candidates for Transplantation (PACT)</a:t>
            </a:r>
          </a:p>
          <a:p>
            <a:pPr lvl="1"/>
            <a:r>
              <a:rPr lang="en-US" sz="1800" dirty="0"/>
              <a:t>Rationale: Measure of social support, psychological health, lifestyle factors and understanding of transplant and support to identify patients requiring special support during HCT</a:t>
            </a:r>
          </a:p>
          <a:p>
            <a:pPr marL="457200" lvl="1" indent="0">
              <a:buNone/>
            </a:pPr>
            <a:r>
              <a:rPr lang="en-US" sz="1800" dirty="0"/>
              <a:t>References:</a:t>
            </a:r>
          </a:p>
          <a:p>
            <a:pPr marL="0" indent="0">
              <a:buNone/>
            </a:pPr>
            <a:r>
              <a:rPr lang="en-US" sz="1800" dirty="0"/>
              <a:t>Mishkin et al. Biol Blood Marrow Transplant</a:t>
            </a:r>
            <a:r>
              <a:rPr lang="en-US" sz="1800" cap="small" dirty="0"/>
              <a:t> </a:t>
            </a:r>
            <a:r>
              <a:rPr lang="en-US" sz="1800" dirty="0"/>
              <a:t>2019 Nov;25(11):2222-2227. </a:t>
            </a:r>
            <a:r>
              <a:rPr lang="en-US" sz="1800" dirty="0" err="1"/>
              <a:t>doi</a:t>
            </a:r>
            <a:r>
              <a:rPr lang="en-US" sz="1800" dirty="0"/>
              <a:t>: 10.1016/j.bbmt.2019.06.019. </a:t>
            </a:r>
            <a:r>
              <a:rPr lang="en-US" sz="1800" dirty="0" err="1"/>
              <a:t>Epub</a:t>
            </a:r>
            <a:r>
              <a:rPr lang="en-US" sz="1800" dirty="0"/>
              <a:t> 2019 Jun 24.</a:t>
            </a:r>
          </a:p>
          <a:p>
            <a:pPr marL="0" indent="0">
              <a:buNone/>
            </a:pPr>
            <a:r>
              <a:rPr lang="en-US" sz="1800" dirty="0"/>
              <a:t>Hong et al Bone Marrow Transplant. 2019 Sep;54(9):1443-1452. </a:t>
            </a:r>
            <a:r>
              <a:rPr lang="en-US" sz="1800" dirty="0" err="1"/>
              <a:t>doi</a:t>
            </a:r>
            <a:r>
              <a:rPr lang="en-US" sz="1800" dirty="0"/>
              <a:t>: 10.1038/s41409-019-0455-y. </a:t>
            </a:r>
            <a:r>
              <a:rPr lang="en-US" sz="1800" dirty="0" err="1"/>
              <a:t>Epub</a:t>
            </a:r>
            <a:r>
              <a:rPr lang="en-US" sz="1800" dirty="0"/>
              <a:t> 2019 Jan 29.PMID: 30696998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515EA-496A-4F1E-A987-E7F50CF663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henX_ppt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608</Words>
  <Application>Microsoft Macintosh PowerPoint</Application>
  <PresentationFormat>On-screen Show (4:3)</PresentationFormat>
  <Paragraphs>56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Trebuchet MS</vt:lpstr>
      <vt:lpstr>phenX_ppt_template</vt:lpstr>
      <vt:lpstr>PhenX Curative Therapies WG Psychosocial Evaluation</vt:lpstr>
      <vt:lpstr>Scope Element Name</vt:lpstr>
      <vt:lpstr>Are there existing measurement protocols in PhenX Toolkit?</vt:lpstr>
      <vt:lpstr>Are there existing measurement protocols in PhenX Toolkit?</vt:lpstr>
      <vt:lpstr>Description of measurement protocols in the PhenX Toolkit</vt:lpstr>
      <vt:lpstr>Recommendations to the WG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PhenX Toolkit May 2020: COVID-19 and  Social Determinants of Health</dc:title>
  <dc:creator>Hamilton, Carol</dc:creator>
  <cp:lastModifiedBy>Microsoft Office User</cp:lastModifiedBy>
  <cp:revision>74</cp:revision>
  <dcterms:created xsi:type="dcterms:W3CDTF">2020-05-14T23:05:55Z</dcterms:created>
  <dcterms:modified xsi:type="dcterms:W3CDTF">2021-01-02T23:04:03Z</dcterms:modified>
</cp:coreProperties>
</file>