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60" r:id="rId1"/>
  </p:sldMasterIdLst>
  <p:notesMasterIdLst>
    <p:notesMasterId r:id="rId19"/>
  </p:notesMasterIdLst>
  <p:handoutMasterIdLst>
    <p:handoutMasterId r:id="rId20"/>
  </p:handoutMasterIdLst>
  <p:sldIdLst>
    <p:sldId id="268" r:id="rId2"/>
    <p:sldId id="303" r:id="rId3"/>
    <p:sldId id="304" r:id="rId4"/>
    <p:sldId id="305" r:id="rId5"/>
    <p:sldId id="311" r:id="rId6"/>
    <p:sldId id="307" r:id="rId7"/>
    <p:sldId id="308" r:id="rId8"/>
    <p:sldId id="309" r:id="rId9"/>
    <p:sldId id="310" r:id="rId10"/>
    <p:sldId id="312" r:id="rId11"/>
    <p:sldId id="313" r:id="rId12"/>
    <p:sldId id="314" r:id="rId13"/>
    <p:sldId id="315" r:id="rId14"/>
    <p:sldId id="316" r:id="rId15"/>
    <p:sldId id="301" r:id="rId16"/>
    <p:sldId id="317" r:id="rId17"/>
    <p:sldId id="318" r:id="rId18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zyzanowski, Michelle" initials="KM" lastIdx="1" clrIdx="0"/>
  <p:cmAuthor id="2" name="Maiese, Deborah (Contractor)" initials="MD(" lastIdx="13" clrIdx="1">
    <p:extLst>
      <p:ext uri="{19B8F6BF-5375-455C-9EA6-DF929625EA0E}">
        <p15:presenceInfo xmlns:p15="http://schemas.microsoft.com/office/powerpoint/2012/main" userId="S::dmaiese.Contractor@rti.org::3fdb0b3e-5929-4e54-b1f0-7915960b359d" providerId="AD"/>
      </p:ext>
    </p:extLst>
  </p:cmAuthor>
  <p:cmAuthor id="3" name="Hendershot, Tabitha" initials="HT" lastIdx="2" clrIdx="2">
    <p:extLst>
      <p:ext uri="{19B8F6BF-5375-455C-9EA6-DF929625EA0E}">
        <p15:presenceInfo xmlns:p15="http://schemas.microsoft.com/office/powerpoint/2012/main" userId="S::tph@rti.org::faa4252b-ec1d-4cb9-b463-157a9497cdcc" providerId="AD"/>
      </p:ext>
    </p:extLst>
  </p:cmAuthor>
  <p:cmAuthor id="4" name="Hamilton, Carol" initials="HC" lastIdx="9" clrIdx="3">
    <p:extLst>
      <p:ext uri="{19B8F6BF-5375-455C-9EA6-DF929625EA0E}">
        <p15:presenceInfo xmlns:p15="http://schemas.microsoft.com/office/powerpoint/2012/main" userId="S::chamilton@rti.org::735bf025-84c1-4783-b2cf-f4db6bf0e5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9" autoAdjust="0"/>
    <p:restoredTop sz="76717" autoAdjust="0"/>
  </p:normalViewPr>
  <p:slideViewPr>
    <p:cSldViewPr>
      <p:cViewPr varScale="1">
        <p:scale>
          <a:sx n="153" d="100"/>
          <a:sy n="153" d="100"/>
        </p:scale>
        <p:origin x="31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840"/>
    </p:cViewPr>
  </p:sorterViewPr>
  <p:notesViewPr>
    <p:cSldViewPr>
      <p:cViewPr varScale="1">
        <p:scale>
          <a:sx n="82" d="100"/>
          <a:sy n="82" d="100"/>
        </p:scale>
        <p:origin x="-30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87E9EB-7BDC-D047-931A-86B17C8D66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787150-3876-7B4F-84FA-0B8B749695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69200CDA-A562-D946-8FF4-1E8D1EAD2F44}" type="datetimeFigureOut">
              <a:rPr lang="en-US"/>
              <a:pPr>
                <a:defRPr/>
              </a:pPr>
              <a:t>1/13/21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F0AF4-8F83-4F4E-B50F-57166C9FCC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2208A-CA83-9643-9E69-1F2FE01EE8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6CB283-6137-7349-82DA-7073F3126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03D36B2-C3B3-8F4E-986E-6E9F83104F7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1FE757E-8781-2B40-ADEF-D8D5BE097E8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574C1957-3561-5249-B143-489E8E8CD70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0B3344B-FD04-4F42-950E-D8FC0A991C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DD1FB3E-63BD-9A43-A466-AD2EC718AB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1F881913-7BAD-544E-9B41-5CA4FEB827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B957A3-F4A5-544D-B87C-A4347CA4CE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904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henxtoolkit.org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enxtoolkit.org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henxtoolkit.org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btweb.org/working-parties/red-cell-immunogenetics-and-blood-group-terminology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henxtoolkit.org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B957A3-F4A5-544D-B87C-A4347CA4CEF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426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Chou ST,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Alsawas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 M,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Fasano RM,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Field JJ, Hendrickson JE, Howard J,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Kameka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 M, Kwiatkowski JL,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Pirenne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 F, Shi PA, Stowell SR, Thein SL,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Westhoff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 CM, Wong TE,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Akl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 EA. American Society of Hematology 2020 guidelines for sickle cell disease: transfusion support. Blood Adv. 2020 Jan 28;4(2):327-355. PMID: 31985807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5782D-1F2B-426E-A070-AE3251EF75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27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include any definitions, applicable concepts, or special considerations for use in scientific research that may be helpful in understanding the breadth of your assigned construct(s).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Chou ST,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Alsawas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 M,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Fasano RM,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Field JJ, Hendrickson JE, Howard J,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Kameka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 M, Kwiatkowski JL,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Pirenne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 F, Shi PA, Stowell SR, Thein SL,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Westhoff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 CM, Wong TE,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Akl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 EA. American Society of Hematology 2020 guidelines for sickle cell disease: transfusion support. Blood Adv. 2020 Jan 28;4(2):327-355. PMID: 31985807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2. </a:t>
            </a:r>
            <a:r>
              <a:rPr lang="it-IT" dirty="0" err="1"/>
              <a:t>Compernolle</a:t>
            </a:r>
            <a:r>
              <a:rPr lang="it-IT" dirty="0"/>
              <a:t> V, Chou ST, et al </a:t>
            </a:r>
            <a:r>
              <a:rPr lang="en-US" dirty="0"/>
              <a:t>Red blood cell specifications for patients with hemoglobinopathies: a systematic review and guideline.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Transfusion. 2018 Jun;58(6):1555-1566. PMID: 29697146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5782D-1F2B-426E-A070-AE3251EF75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70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refer to </a:t>
            </a:r>
            <a:r>
              <a:rPr lang="en-US" dirty="0">
                <a:hlinkClick r:id="rId3"/>
              </a:rPr>
              <a:t>https://www.phenxtoolkit.org</a:t>
            </a:r>
            <a:r>
              <a:rPr lang="en-US" dirty="0"/>
              <a:t> as well as the list of relevant Neurology, Quality of Life and Health Services measures currently in the Toolkit distributed during the introductory call.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5782D-1F2B-426E-A070-AE3251EF751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11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 the possible measurement protocols presented in the previous slide, which measurement protocol do you recommend the WG consider including in outreach?</a:t>
            </a:r>
          </a:p>
          <a:p>
            <a:r>
              <a:rPr lang="en-US" dirty="0"/>
              <a:t>Two possibilities is just an example.  Could be just one, unless there are different protocols for different age ranges or populations.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5782D-1F2B-426E-A070-AE3251EF75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78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 the possible measurement protocols presented in the previous slide, which measurement protocol do you recommend the WG consider including in outreach?</a:t>
            </a:r>
          </a:p>
          <a:p>
            <a:r>
              <a:rPr lang="en-US" dirty="0"/>
              <a:t>Two possibilities is just an example.  Could be just one, unless there are different protocols for different age ranges or populations. 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Chou ST,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Alsawas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 M,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Fasano RM,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Field JJ, Hendrickson JE, Howard J,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Kameka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 M, Kwiatkowski JL,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Pirenne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 F, Shi PA, Stowell SR, Thein SL,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Westhoff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 CM, Wong TE,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Akl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 EA. American Society of Hematology 2020 guidelines for sickle cell disease: transfusion support. Blood Adv. 2020 Jan 28;4(2):327-355. PMID: 31985807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5782D-1F2B-426E-A070-AE3251EF75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53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refer to </a:t>
            </a:r>
            <a:r>
              <a:rPr lang="en-US" dirty="0">
                <a:hlinkClick r:id="rId3"/>
              </a:rPr>
              <a:t>https://www.phenxtoolkit.org</a:t>
            </a:r>
            <a:r>
              <a:rPr lang="en-US" dirty="0"/>
              <a:t> as well as the list of relevant Neurology, Quality of Life and Health Services measures currently in the Toolkit distributed during the introductory call.</a:t>
            </a:r>
          </a:p>
          <a:p>
            <a:endParaRPr lang="en-US" dirty="0"/>
          </a:p>
          <a:p>
            <a:r>
              <a:rPr lang="en-US" dirty="0"/>
              <a:t>1.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Davie, A., and Amoore, J. (2010). Best practice in the measurement of body temperature.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Nursing Standard.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 24, 42, 42-49.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5782D-1F2B-426E-A070-AE3251EF75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76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 the possible measurement protocols presented in the previous slide, which measurement protocol do you recommend the WG consider including in outreach?</a:t>
            </a:r>
          </a:p>
          <a:p>
            <a:r>
              <a:rPr lang="en-US" dirty="0"/>
              <a:t>Two possibilities is just an example.  Could be just one, unless there are different protocols for different age ranges or populations.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5782D-1F2B-426E-A070-AE3251EF75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94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include any definitions, applicable concepts, or special considerations for use in scientific research that may be helpful in understanding the breadth of your assigned construct(s).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Chou ST,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Alsawas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 M,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Fasano RM,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Field JJ, Hendrickson JE, Howard J,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Kameka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 M, Kwiatkowski JL,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Pirenne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 F, Shi PA, Stowell SR, Thein SL,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Westhoff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 CM, Wong TE,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Akl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 EA. American Society of Hematology 2020 guidelines for sickle cell disease: transfusion support. Blood Adv. 2020 Jan 28;4(2):327-355. PMID: 31985807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2. </a:t>
            </a:r>
            <a:r>
              <a:rPr lang="it-IT" dirty="0" err="1"/>
              <a:t>Compernolle</a:t>
            </a:r>
            <a:r>
              <a:rPr lang="it-IT" dirty="0"/>
              <a:t> V, Chou ST, et al </a:t>
            </a:r>
            <a:r>
              <a:rPr lang="en-US" dirty="0"/>
              <a:t>Red blood cell specifications for patients with hemoglobinopathies: a systematic review and guideline.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Transfusion. 2018 Jun;58(6):1555-1566. PMID: 29697146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5782D-1F2B-426E-A070-AE3251EF75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1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refer to </a:t>
            </a:r>
            <a:r>
              <a:rPr lang="en-US" dirty="0">
                <a:hlinkClick r:id="rId3"/>
              </a:rPr>
              <a:t>https://www.phenxtoolkit.org</a:t>
            </a:r>
            <a:r>
              <a:rPr lang="en-US" dirty="0"/>
              <a:t> as well as the list of relevant Neurology, Quality of Life and Health Services measures currently in the Toolkit distributed during the introductory call.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5782D-1F2B-426E-A070-AE3251EF75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41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 the possible measurement protocols presented in the previous slide, which measurement protocol do you recommend the WG consider including in outreach?</a:t>
            </a:r>
          </a:p>
          <a:p>
            <a:r>
              <a:rPr lang="en-US" dirty="0"/>
              <a:t>Two possibilities is just an example.  Could be just one, unless there are different protocols for different age ranges or populations.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5782D-1F2B-426E-A070-AE3251EF75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88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 the possible measurement protocols presented in the previous slide, which measurement protocol do you recommend the WG consider including in outreach?</a:t>
            </a:r>
          </a:p>
          <a:p>
            <a:r>
              <a:rPr lang="en-US" dirty="0"/>
              <a:t>Two possibilities is just an example.  Could be just one, unless there are different protocols for different age ranges or populations. 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1. Hashmi G, Shariff T, Zhang Y, Cristobal J, Chau C,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Seul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 M et al. Determination of 24 minor red blood cell antigens for more than 2000 blood donors by high-throughput DNA analysis. Transfusion. 2007;47(4):736-47.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2. (ISBT)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ISoBT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. Red Cell Immunogenetics and Blood Group Terminology.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  <a:hlinkClick r:id="rId3"/>
              </a:rPr>
              <a:t>http://www.isbtweb.org/working-parties/red-cell-immunogenetics-and-blood-group-terminology/.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3. Chou ST, Evans P, Vege S, Coleman SL, Friedman DF, Keller M et al. RH genotype matching for transfusion support in sickle cell disease. Blood. 2018;132(11):1198-207.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5782D-1F2B-426E-A070-AE3251EF75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61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include any definitions, applicable concepts, or special considerations for use in scientific research that may be helpful in understanding the breadth of your assigned construct(s).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Chou ST,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Alsawas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 M,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Fasano RM,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Field JJ, Hendrickson JE, Howard J,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Kameka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 M, Kwiatkowski JL,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Pirenne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 F, Shi PA, Stowell SR, Thein SL,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Westhoff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 CM, Wong TE,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Akl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 EA. American Society of Hematology 2020 guidelines for sickle cell disease: transfusion support. Blood Adv. 2020 Jan 28;4(2):327-355. PMID: 31985807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2. </a:t>
            </a:r>
            <a:r>
              <a:rPr lang="it-IT" dirty="0" err="1"/>
              <a:t>Compernolle</a:t>
            </a:r>
            <a:r>
              <a:rPr lang="it-IT" dirty="0"/>
              <a:t> V, Chou ST, et al </a:t>
            </a:r>
            <a:r>
              <a:rPr lang="en-US" dirty="0"/>
              <a:t>Red blood cell specifications for patients with hemoglobinopathies: a systematic review and guideline.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ヒラギノ角ゴ Pro W3"/>
              </a:rPr>
              <a:t>Transfusion. 2018 Jun;58(6):1555-1566. PMID: 29697146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5782D-1F2B-426E-A070-AE3251EF75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3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refer to </a:t>
            </a:r>
            <a:r>
              <a:rPr lang="en-US" dirty="0">
                <a:hlinkClick r:id="rId3"/>
              </a:rPr>
              <a:t>https://www.phenxtoolkit.org</a:t>
            </a:r>
            <a:r>
              <a:rPr lang="en-US" dirty="0"/>
              <a:t> as well as the list of relevant Neurology, Quality of Life and Health Services measures currently in the Toolkit distributed during the introductory call.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5782D-1F2B-426E-A070-AE3251EF75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45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 construct/measure already covered in the PhenX Toolkit? What are the pros/cons to using this measure for SCD research?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Want to answer whether the measures in the Toolkit adequately cover the element or is there a gap that needs a new measure/protocol?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5782D-1F2B-426E-A070-AE3251EF75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75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 the possible measurement protocols presented in the previous slide, which measurement protocol do you recommend the WG consider including in outreach?</a:t>
            </a:r>
          </a:p>
          <a:p>
            <a:r>
              <a:rPr lang="en-US" dirty="0"/>
              <a:t>Two possibilities is just an example.  Could be just one, unless there are different protocols for different age ranges or populations.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5782D-1F2B-426E-A070-AE3251EF75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0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-darker-3inch">
            <a:extLst>
              <a:ext uri="{FF2B5EF4-FFF2-40B4-BE49-F238E27FC236}">
                <a16:creationId xmlns:a16="http://schemas.microsoft.com/office/drawing/2014/main" id="{D89C10FB-297E-A24F-A8E8-9D7BD0D97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6308725"/>
            <a:ext cx="2559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RTI_RGB_1in">
            <a:extLst>
              <a:ext uri="{FF2B5EF4-FFF2-40B4-BE49-F238E27FC236}">
                <a16:creationId xmlns:a16="http://schemas.microsoft.com/office/drawing/2014/main" id="{21BFB40F-8B92-FF4E-A8B8-E1BD1BAAF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324600"/>
            <a:ext cx="898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BC37B6-49FA-5347-9FFD-7C597F91A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25"/>
            <a:ext cx="914400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796" y="47148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8707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943A811A-ED06-654D-8133-2A680EE7A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1"/>
          <a:stretch>
            <a:fillRect/>
          </a:stretch>
        </p:blipFill>
        <p:spPr bwMode="auto">
          <a:xfrm>
            <a:off x="0" y="0"/>
            <a:ext cx="914400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D422CD2-F93A-C741-9371-26D0B9141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31F1F-400A-4544-8EA0-86932B793DD8}" type="datetimeFigureOut">
              <a:rPr lang="en-US"/>
              <a:pPr>
                <a:defRPr/>
              </a:pPr>
              <a:t>1/13/21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3382788-2008-E641-90A5-22872A57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6ADBD6D-9AE9-3F42-8676-550F1CC0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C8174-72B8-1C46-890C-249DA28C70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99583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0C31B505-B384-F14F-9A8D-51D476665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1"/>
          <a:stretch>
            <a:fillRect/>
          </a:stretch>
        </p:blipFill>
        <p:spPr bwMode="auto">
          <a:xfrm>
            <a:off x="0" y="0"/>
            <a:ext cx="914400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AB2FAED6-B942-5240-BDF8-3D7F0107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6A199-E82C-234F-A489-FF7994182BA2}" type="datetimeFigureOut">
              <a:rPr lang="en-US"/>
              <a:pPr>
                <a:defRPr/>
              </a:pPr>
              <a:t>1/13/21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4CE3B04-E5F8-2A41-8990-169415EF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06588B8-8915-8D46-B8E1-63A090C8B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24CA-4525-294A-A430-CC4D7E112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52144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EE4E4A70-3A4A-E345-BF5E-58D4C6316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1"/>
          <a:stretch>
            <a:fillRect/>
          </a:stretch>
        </p:blipFill>
        <p:spPr bwMode="auto">
          <a:xfrm>
            <a:off x="0" y="0"/>
            <a:ext cx="914400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A38C9D9E-7BC2-8348-A6FA-978819B51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BD831-E165-A245-8FB7-6F5634E7E8F5}" type="datetimeFigureOut">
              <a:rPr lang="en-US"/>
              <a:pPr>
                <a:defRPr/>
              </a:pPr>
              <a:t>1/13/21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9FF2EE6-CD23-534E-87E7-D77801CCE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38FB2DF-CFE2-7D49-8783-9E243052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47A7-57D5-D349-AFCB-4FB4B85A57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38963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CBCEE6ED-E380-1B4A-A971-D7BC83AE3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1"/>
          <a:stretch>
            <a:fillRect/>
          </a:stretch>
        </p:blipFill>
        <p:spPr bwMode="auto">
          <a:xfrm>
            <a:off x="0" y="0"/>
            <a:ext cx="914400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C2607B1B-8D64-474D-9EC8-40568405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A7C21-B11B-B545-B053-0B3A071A47AB}" type="datetimeFigureOut">
              <a:rPr lang="en-US"/>
              <a:pPr>
                <a:defRPr/>
              </a:pPr>
              <a:t>1/13/21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AB16E91-063B-884F-B33D-1D021ED9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D25D002-AC32-1D4D-B168-41F07CF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256A-CB07-4A45-8851-E8F85BD131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06852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C052EC9B-DC5C-3241-B6B5-ECF8DBF07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1"/>
          <a:stretch>
            <a:fillRect/>
          </a:stretch>
        </p:blipFill>
        <p:spPr bwMode="auto">
          <a:xfrm>
            <a:off x="0" y="0"/>
            <a:ext cx="914400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FE0E2CD-1366-6143-B2E3-451516D5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87EEC-B733-3F42-A2F7-8C9F31A7FAB5}" type="datetimeFigureOut">
              <a:rPr lang="en-US"/>
              <a:pPr>
                <a:defRPr/>
              </a:pPr>
              <a:t>1/13/21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7A46794-F3B3-4F4C-9ACF-9A900322E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47666BA-A82C-814F-95A8-9D71352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7214E-C21C-F440-BC93-8A76C2EA5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42695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6FD637-452B-D94A-BD97-A0591CF61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9CB11-24BD-C94D-98C7-B0062A647605}" type="datetimeFigureOut">
              <a:rPr lang="en-US"/>
              <a:pPr>
                <a:defRPr/>
              </a:pPr>
              <a:t>1/13/21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2D6DB8-535B-1248-B957-D1BB080F6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D10979-4971-2546-8AD7-3CB50E0FB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1468D-4CA9-4D4E-90DB-7562B4E18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95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DA57C2-C59F-D04E-A093-73DA80F2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B5615-BB40-3244-9C62-7ED98D5B43A4}" type="datetimeFigureOut">
              <a:rPr lang="en-US"/>
              <a:pPr>
                <a:defRPr/>
              </a:pPr>
              <a:t>1/13/21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E485A0-3E21-454D-9085-3BC75835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EADD16-1801-734B-A1F3-4E41B8A7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0FC1-18C5-4947-9EA7-36C8A0C5C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557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681D1-71E9-0F42-BFA2-336C8554F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0BF1-347D-3A49-96CC-A3BEF35813F2}" type="datetimeFigureOut">
              <a:rPr lang="en-US"/>
              <a:pPr>
                <a:defRPr/>
              </a:pPr>
              <a:t>1/13/21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3044E-7202-7241-A649-33F0FDB49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10B38-6048-9548-910B-7A73F6B7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3B870-9877-8440-884D-CA6903C1A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263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ECE40-9BA3-E34D-9D08-DF1A97039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528E2-9C43-884F-B3D8-C60AAFA55551}" type="datetimeFigureOut">
              <a:rPr lang="en-US"/>
              <a:pPr>
                <a:defRPr/>
              </a:pPr>
              <a:t>1/13/21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E608D-24AD-0E4F-A542-1B02C20A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9D1F1-32DD-5B4F-9479-4EF167AE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AD391-F424-FE43-A95F-9D85B28AE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480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F927-6104-4A60-B39F-4E99F3F4F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67B78-DF0F-429A-9908-E7A92ECF5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75135-7D96-4DC7-A574-9D068FBD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7D6E-BAA3-4594-8EEE-15518BAA8DFC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4F4A1-B469-47E4-88DA-88249FC6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574E9-D2CB-437E-8C7E-38BEE62BF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13E4-8A63-4F7A-8622-4CF3438E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4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BD4A0-1C37-9D46-BE4D-0AA3B3D2A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13602-9F91-A44F-B5F4-0A7E8977C107}" type="datetimeFigureOut">
              <a:rPr lang="en-US"/>
              <a:pPr>
                <a:defRPr/>
              </a:pPr>
              <a:t>1/13/21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A9DA8-447E-F643-B212-04D85AC6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ADE9A-FE43-1946-9AA2-A1DC2578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2B6AA-A522-A841-9FF7-BABD71A58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6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265D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ADFA2-EA9D-404F-9B70-D19C67D6C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1E8B2-894C-1D4B-A783-6D4968FC21A4}" type="datetimeFigureOut">
              <a:rPr lang="en-US"/>
              <a:pPr>
                <a:defRPr/>
              </a:pPr>
              <a:t>1/13/21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2B582-2E0B-6345-94E5-A2491605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B926B-AAE6-AF49-8C55-89C5DF56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0B319-8F94-5A4B-BAA6-A46F564FB8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80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265D91"/>
                </a:solidFill>
              </a:defRPr>
            </a:lvl1pPr>
            <a:lvl2pPr>
              <a:defRPr>
                <a:solidFill>
                  <a:srgbClr val="265D91"/>
                </a:solidFill>
              </a:defRPr>
            </a:lvl2pPr>
            <a:lvl3pPr>
              <a:defRPr>
                <a:solidFill>
                  <a:srgbClr val="265D91"/>
                </a:solidFill>
              </a:defRPr>
            </a:lvl3pPr>
            <a:lvl4pPr>
              <a:defRPr>
                <a:solidFill>
                  <a:srgbClr val="265D91"/>
                </a:solidFill>
              </a:defRPr>
            </a:lvl4pPr>
            <a:lvl5pPr>
              <a:defRPr>
                <a:solidFill>
                  <a:srgbClr val="265D9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265D91"/>
                </a:solidFill>
              </a:defRPr>
            </a:lvl1pPr>
            <a:lvl2pPr>
              <a:defRPr>
                <a:solidFill>
                  <a:srgbClr val="265D91"/>
                </a:solidFill>
              </a:defRPr>
            </a:lvl2pPr>
            <a:lvl3pPr>
              <a:defRPr>
                <a:solidFill>
                  <a:srgbClr val="265D91"/>
                </a:solidFill>
              </a:defRPr>
            </a:lvl3pPr>
            <a:lvl4pPr>
              <a:defRPr>
                <a:solidFill>
                  <a:srgbClr val="265D91"/>
                </a:solidFill>
              </a:defRPr>
            </a:lvl4pPr>
            <a:lvl5pPr>
              <a:defRPr>
                <a:solidFill>
                  <a:srgbClr val="265D9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13B174-2315-1246-9C95-E4488BF47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80E2F-2EEF-264D-A74F-729E47D54EE1}" type="datetimeFigureOut">
              <a:rPr lang="en-US"/>
              <a:pPr>
                <a:defRPr/>
              </a:pPr>
              <a:t>1/13/21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CADF38-73B2-104C-A9FD-D9EF7D59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6CE754-CDA4-654A-B1B7-1D1B3B1C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D409-5EDD-C044-A659-6089940DDB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55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DFCEF9B-1414-B643-89ED-A55E35D0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162A-C20F-4E4C-A960-3355D7F02D91}" type="datetimeFigureOut">
              <a:rPr lang="en-US"/>
              <a:pPr>
                <a:defRPr/>
              </a:pPr>
              <a:t>1/13/21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54F0153-E40E-514F-BDB6-51D026C6E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E609EF-3A9B-C54A-9F5C-3628CC7D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807E7-415A-2A4E-BF04-5924A03951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40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E48B691-66E7-ED44-823C-1DFB21AC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33CBE-EB0B-5442-A1A8-8378F7141BB6}" type="datetimeFigureOut">
              <a:rPr lang="en-US"/>
              <a:pPr>
                <a:defRPr/>
              </a:pPr>
              <a:t>1/13/21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0CA5C7D-50FF-C840-A06D-77691FEA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EFCE38-ADC1-7448-BCA5-0D5F20AB5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E7511-AB9F-6540-B134-664BF0684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35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041F2179-6A8C-A849-90E6-81B4436C8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1"/>
          <a:stretch>
            <a:fillRect/>
          </a:stretch>
        </p:blipFill>
        <p:spPr bwMode="auto">
          <a:xfrm>
            <a:off x="0" y="0"/>
            <a:ext cx="914400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A18C61B-FCF5-A841-9AED-052ECCBC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984E5-426A-E248-9422-60AFD1CEB4CF}" type="datetimeFigureOut">
              <a:rPr lang="en-US"/>
              <a:pPr>
                <a:defRPr/>
              </a:pPr>
              <a:t>1/13/21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D97FD38-EF8A-AD40-8F46-66EB9ECBA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296425E-BBB0-9F48-B6AD-A0DD2ED2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7B1A6-DAC8-C048-8E4A-FEFB86ADB8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95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8064D3A1-E743-5F47-A746-54A611133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1"/>
          <a:stretch>
            <a:fillRect/>
          </a:stretch>
        </p:blipFill>
        <p:spPr bwMode="auto">
          <a:xfrm>
            <a:off x="0" y="0"/>
            <a:ext cx="914400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6A5A71F-7C54-054F-AD0C-6C455CF47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95011-972F-CD46-A782-47A55AC31B71}" type="datetimeFigureOut">
              <a:rPr lang="en-US"/>
              <a:pPr>
                <a:defRPr/>
              </a:pPr>
              <a:t>1/13/21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61CCC55-0469-5D40-A8C7-0B91A2861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441E1FB-7B43-D543-B907-5AD4CCF7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AA5A3-AB9E-E748-94A2-53C6574163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13031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05CF442B-733B-8643-AFEB-B46584DD3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1"/>
          <a:stretch>
            <a:fillRect/>
          </a:stretch>
        </p:blipFill>
        <p:spPr bwMode="auto">
          <a:xfrm>
            <a:off x="0" y="0"/>
            <a:ext cx="914400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5C39D6BE-20B0-F542-B815-FB78DC1A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A47A-385A-2C4D-9A73-A5FD8E1447C1}" type="datetimeFigureOut">
              <a:rPr lang="en-US"/>
              <a:pPr>
                <a:defRPr/>
              </a:pPr>
              <a:t>1/13/21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4D57C42-EEDA-0E44-A623-9016C326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173046D-ED6F-A246-A00D-EBD786B1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A07F8-90FF-A04B-8382-78A7C35F1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5138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A close up of a blue wall&#10;&#10;Description automatically generated">
            <a:extLst>
              <a:ext uri="{FF2B5EF4-FFF2-40B4-BE49-F238E27FC236}">
                <a16:creationId xmlns:a16="http://schemas.microsoft.com/office/drawing/2014/main" id="{7D10458E-E683-2A43-BF77-DD68AC2FA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94AAF910-BA17-2648-9546-3644DCCF2C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BD27ADE-A3AB-A44C-B046-5ED4F04B8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35E4C-8BF1-8245-96CB-FAF9DE56C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29C1FC-5CFA-7348-8715-E0E608341F19}" type="datetimeFigureOut">
              <a:rPr lang="en-US"/>
              <a:pPr>
                <a:defRPr/>
              </a:pPr>
              <a:t>1/13/21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CAA66-06EA-114D-A8B6-8E03267E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EC656-07FE-BD4A-9640-3650B3DF7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871E08-5A0D-C249-B90F-BE8A9F59F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Line 5">
            <a:extLst>
              <a:ext uri="{FF2B5EF4-FFF2-40B4-BE49-F238E27FC236}">
                <a16:creationId xmlns:a16="http://schemas.microsoft.com/office/drawing/2014/main" id="{B3E4F1D3-107B-274B-80BF-99389557B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245225"/>
            <a:ext cx="9144000" cy="0"/>
          </a:xfrm>
          <a:prstGeom prst="line">
            <a:avLst/>
          </a:prstGeom>
          <a:noFill/>
          <a:ln w="19050">
            <a:solidFill>
              <a:srgbClr val="265D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7" descr="logo-darker-3inch">
            <a:extLst>
              <a:ext uri="{FF2B5EF4-FFF2-40B4-BE49-F238E27FC236}">
                <a16:creationId xmlns:a16="http://schemas.microsoft.com/office/drawing/2014/main" id="{D6D274F8-F4DB-2044-B535-47EF1D5AB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6308725"/>
            <a:ext cx="2559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8" descr="RTI_RGB_1in">
            <a:extLst>
              <a:ext uri="{FF2B5EF4-FFF2-40B4-BE49-F238E27FC236}">
                <a16:creationId xmlns:a16="http://schemas.microsoft.com/office/drawing/2014/main" id="{AA0249B2-B488-C64F-8F35-224EE3A6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324600"/>
            <a:ext cx="898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" descr="RTI_RGB_1in">
            <a:extLst>
              <a:ext uri="{FF2B5EF4-FFF2-40B4-BE49-F238E27FC236}">
                <a16:creationId xmlns:a16="http://schemas.microsoft.com/office/drawing/2014/main" id="{0A7D1CE9-D417-C048-8FA2-EF3D79A009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324600"/>
            <a:ext cx="898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Line 8">
            <a:extLst>
              <a:ext uri="{FF2B5EF4-FFF2-40B4-BE49-F238E27FC236}">
                <a16:creationId xmlns:a16="http://schemas.microsoft.com/office/drawing/2014/main" id="{87CBC926-2C2C-CF46-85E0-95599B78DA2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19050">
            <a:solidFill>
              <a:srgbClr val="2857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7" name="Picture 12" descr="logo-darker-3inch">
            <a:extLst>
              <a:ext uri="{FF2B5EF4-FFF2-40B4-BE49-F238E27FC236}">
                <a16:creationId xmlns:a16="http://schemas.microsoft.com/office/drawing/2014/main" id="{6ACEBB1E-1A41-CC42-A4FA-8B59D03CAC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6308725"/>
            <a:ext cx="2559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55" r:id="rId15"/>
    <p:sldLayoutId id="2147484056" r:id="rId16"/>
    <p:sldLayoutId id="2147484057" r:id="rId17"/>
    <p:sldLayoutId id="2147484058" r:id="rId18"/>
    <p:sldLayoutId id="2147484069" r:id="rId19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65D91"/>
        </a:buClr>
        <a:buFont typeface="Trebuchet MS" panose="020B0703020202090204" pitchFamily="34" charset="0"/>
        <a:buChar char="●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65D91"/>
        </a:buClr>
        <a:buFont typeface="Trebuchet MS" panose="020B0703020202090204" pitchFamily="34" charset="0"/>
        <a:buChar char="●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65D91"/>
        </a:buClr>
        <a:buFont typeface="Trebuchet MS" panose="020B0703020202090204" pitchFamily="34" charset="0"/>
        <a:buChar char="●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65D91"/>
        </a:buClr>
        <a:buFont typeface="Trebuchet MS" panose="020B0703020202090204" pitchFamily="34" charset="0"/>
        <a:buChar char="●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65D91"/>
        </a:buClr>
        <a:buFont typeface="Trebuchet MS" panose="020B0703020202090204" pitchFamily="34" charset="0"/>
        <a:buChar char="●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79C13B10-AE3E-8944-BD9A-1875833262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-276225"/>
            <a:ext cx="7772400" cy="2387600"/>
          </a:xfrm>
        </p:spPr>
        <p:txBody>
          <a:bodyPr/>
          <a:lstStyle/>
          <a:p>
            <a:pPr eaLnBrk="1" hangingPunct="1"/>
            <a:r>
              <a:rPr lang="en-US" sz="3600" dirty="0"/>
              <a:t>PhenX Curative Therapies WG</a:t>
            </a:r>
            <a:br>
              <a:rPr lang="en-US" sz="2400" dirty="0"/>
            </a:br>
            <a:r>
              <a:rPr lang="en-US" sz="2400" dirty="0"/>
              <a:t>Complications: Iron overload </a:t>
            </a:r>
            <a:endParaRPr lang="en-US" altLang="en-US" sz="2800" dirty="0"/>
          </a:p>
        </p:txBody>
      </p:sp>
      <p:sp>
        <p:nvSpPr>
          <p:cNvPr id="22530" name="Subtitle 2">
            <a:extLst>
              <a:ext uri="{FF2B5EF4-FFF2-40B4-BE49-F238E27FC236}">
                <a16:creationId xmlns:a16="http://schemas.microsoft.com/office/drawing/2014/main" id="{4676DCCC-4E51-B646-8121-0EADB91711F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4183063"/>
            <a:ext cx="6858000" cy="1655762"/>
          </a:xfrm>
        </p:spPr>
        <p:txBody>
          <a:bodyPr/>
          <a:lstStyle/>
          <a:p>
            <a:pPr marL="0" indent="0" eaLnBrk="1" hangingPunct="1">
              <a:buFont typeface="Trebuchet MS" panose="020B070302020209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Stella Chou, MD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January 15, 2021</a:t>
            </a:r>
            <a:endParaRPr lang="en-US" altLang="en-US" sz="2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325563"/>
          </a:xfrm>
        </p:spPr>
        <p:txBody>
          <a:bodyPr/>
          <a:lstStyle/>
          <a:p>
            <a:r>
              <a:rPr lang="en-US" dirty="0"/>
              <a:t>Recommendations to the WG: transfusion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6400"/>
            <a:ext cx="7886700" cy="4351338"/>
          </a:xfrm>
        </p:spPr>
        <p:txBody>
          <a:bodyPr/>
          <a:lstStyle/>
          <a:p>
            <a:r>
              <a:rPr lang="en-US" dirty="0"/>
              <a:t>Recommendation to add measurement protocols, continued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Red cell alloimmunization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(Y/N)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Antibodies identified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Delayed hemolytic transfusion reaction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Number of DHTR events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With antibody specificity identified (Y/N)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Treated with:</a:t>
            </a:r>
            <a:r>
              <a:rPr lang="en-US" baseline="30000" dirty="0"/>
              <a:t>1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Steroids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 err="1"/>
              <a:t>IVIg</a:t>
            </a:r>
            <a:endParaRPr lang="en-US" dirty="0"/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Rituximab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Eculizumab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515EA-496A-4F1E-A987-E7F50CF6635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63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8437"/>
            <a:ext cx="7886700" cy="1325563"/>
          </a:xfrm>
        </p:spPr>
        <p:txBody>
          <a:bodyPr/>
          <a:lstStyle/>
          <a:p>
            <a:r>
              <a:rPr lang="en-US" sz="4800" dirty="0">
                <a:latin typeface="Trebuchet MS" panose="020B0703020202090204" pitchFamily="34" charset="0"/>
              </a:rPr>
              <a:t>Transfusion complications: alloimmunization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4662"/>
            <a:ext cx="7886700" cy="4351338"/>
          </a:xfrm>
        </p:spPr>
        <p:txBody>
          <a:bodyPr/>
          <a:lstStyle/>
          <a:p>
            <a:r>
              <a:rPr lang="en-US" sz="2400" dirty="0">
                <a:latin typeface="Trebuchet MS" panose="020B0703020202090204" pitchFamily="34" charset="0"/>
              </a:rPr>
              <a:t>Definition: </a:t>
            </a:r>
            <a:r>
              <a:rPr lang="en-US" sz="2400" dirty="0">
                <a:latin typeface="Trebuchet MS" panose="020B0703020202090204" pitchFamily="34" charset="0"/>
                <a:cs typeface="Calibri" panose="020F0502020204030204" pitchFamily="34" charset="0"/>
              </a:rPr>
              <a:t>antibodies formed against foreign red blood cell antigens</a:t>
            </a:r>
            <a:endParaRPr lang="en-US" sz="2400" dirty="0">
              <a:latin typeface="Trebuchet MS" panose="020B0703020202090204" pitchFamily="34" charset="0"/>
            </a:endParaRPr>
          </a:p>
          <a:p>
            <a:r>
              <a:rPr lang="en-US" sz="2400" dirty="0"/>
              <a:t>Rationale: patients with SCD have the highest prevalence of alloimmunization among transfused patient populations, and may lead to poor outcomes following transfusion</a:t>
            </a:r>
          </a:p>
          <a:p>
            <a:r>
              <a:rPr lang="en-US" sz="2400" dirty="0"/>
              <a:t>Considerations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The degree of prophylactic antigen matching is a key factor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Rh (C, E or C/c, E/e) and K matching is recommended for patients with SCD</a:t>
            </a:r>
            <a:r>
              <a:rPr lang="en-US" sz="2000" baseline="30000" dirty="0"/>
              <a:t>1,2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515EA-496A-4F1E-A987-E7F50CF6635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27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325563"/>
          </a:xfrm>
        </p:spPr>
        <p:txBody>
          <a:bodyPr/>
          <a:lstStyle/>
          <a:p>
            <a:r>
              <a:rPr lang="en-US" dirty="0"/>
              <a:t>Existing measurement protocols in PhenX Toolkit?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No, there are no measurement protocols in </a:t>
            </a:r>
            <a:r>
              <a:rPr lang="en-US" dirty="0" err="1"/>
              <a:t>PhenX</a:t>
            </a:r>
            <a:r>
              <a:rPr lang="en-US" dirty="0"/>
              <a:t> Toolkit pertaining to red cell alloimmunization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515EA-496A-4F1E-A987-E7F50CF6635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78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325563"/>
          </a:xfrm>
        </p:spPr>
        <p:txBody>
          <a:bodyPr/>
          <a:lstStyle/>
          <a:p>
            <a:r>
              <a:rPr lang="en-US" dirty="0"/>
              <a:t>Recommendations to the WG: alloimmunization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 to add measurement protocol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Antigens </a:t>
            </a:r>
            <a:r>
              <a:rPr lang="en-US" dirty="0" err="1"/>
              <a:t>alloimmunized</a:t>
            </a:r>
            <a:r>
              <a:rPr lang="en-US" dirty="0"/>
              <a:t> against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Consider listing antigens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If Rh antibody, was patient on Rh-matched transfusion protocol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D, C, E or D, C, c, E, 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Was there an associated delayed hemolytic transfusion reaction at time of antibody identification?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Defined by </a:t>
            </a:r>
          </a:p>
          <a:p>
            <a:pPr lvl="3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515EA-496A-4F1E-A987-E7F50CF6635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40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325563"/>
          </a:xfrm>
        </p:spPr>
        <p:txBody>
          <a:bodyPr/>
          <a:lstStyle/>
          <a:p>
            <a:r>
              <a:rPr lang="en-US" dirty="0"/>
              <a:t>Recommendations to the WG: alloimmunization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 to add measurement protocol, continued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Was there an associated delayed hemolytic transfusion reaction at time of antibody identification?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Defined as a significant drop in hemoglobin within 21 days posttransfusion associated with 1 or more of the following: new red cell alloantibody, hemoglobinuria, accelerated increase in </a:t>
            </a:r>
            <a:r>
              <a:rPr lang="en-US" dirty="0" err="1"/>
              <a:t>HbS</a:t>
            </a:r>
            <a:r>
              <a:rPr lang="en-US" dirty="0"/>
              <a:t>% with concomitant fall in </a:t>
            </a:r>
            <a:r>
              <a:rPr lang="en-US" dirty="0" err="1"/>
              <a:t>HbA</a:t>
            </a:r>
            <a:r>
              <a:rPr lang="en-US" dirty="0"/>
              <a:t>%, relative </a:t>
            </a:r>
            <a:r>
              <a:rPr lang="en-US" dirty="0" err="1"/>
              <a:t>reticulocytosis</a:t>
            </a:r>
            <a:r>
              <a:rPr lang="en-US" dirty="0"/>
              <a:t> or reticulocytopenia from baseline, significant lactate dehydrogenase rise from baseline, and exclusion of an alternative cause</a:t>
            </a:r>
            <a:r>
              <a:rPr lang="en-US" baseline="30000" dirty="0"/>
              <a:t>1</a:t>
            </a:r>
          </a:p>
          <a:p>
            <a:pPr lvl="3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515EA-496A-4F1E-A987-E7F50CF6635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17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703020202090204" pitchFamily="34" charset="0"/>
              </a:rPr>
              <a:t>Transfusion complications: transfusion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Definitions: An allergic transfusion reaction can be associated with fever, chills, pruritis or hives. In severe reactions, respiratory distress or hypotension can occur. A febrile transfusion reaction typically involves fever, +/- chills.</a:t>
            </a:r>
          </a:p>
          <a:p>
            <a:r>
              <a:rPr lang="en-US" dirty="0"/>
              <a:t>Rationale: transfusion reactions are relatively common </a:t>
            </a:r>
          </a:p>
          <a:p>
            <a:r>
              <a:rPr lang="en-US" dirty="0"/>
              <a:t>Considerations: multiple allergic transfusion reactions may lead to a requirement for washed or saline suspended red cell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2B6AA-A522-A841-9FF7-BABD71A580B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728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325563"/>
          </a:xfrm>
        </p:spPr>
        <p:txBody>
          <a:bodyPr/>
          <a:lstStyle/>
          <a:p>
            <a:r>
              <a:rPr lang="en-US" dirty="0"/>
              <a:t>Existing measurement protocols in PhenX Toolkit?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No, there are no measurement protocols in </a:t>
            </a:r>
            <a:r>
              <a:rPr lang="en-US" dirty="0" err="1"/>
              <a:t>PhenX</a:t>
            </a:r>
            <a:r>
              <a:rPr lang="en-US" dirty="0"/>
              <a:t> Toolkit pertaining to allergic or febrile transfusion reactions</a:t>
            </a:r>
          </a:p>
          <a:p>
            <a:r>
              <a:rPr lang="en-US" dirty="0"/>
              <a:t>Protocols do exist for </a:t>
            </a:r>
          </a:p>
          <a:p>
            <a:pPr lvl="1"/>
            <a:r>
              <a:rPr lang="en-US" dirty="0"/>
              <a:t>Body temperature – tympanic thermometers</a:t>
            </a:r>
          </a:p>
          <a:p>
            <a:pPr lvl="2"/>
            <a:r>
              <a:rPr lang="en-US" dirty="0"/>
              <a:t>Normal range defined as 96.1 to 99.3 </a:t>
            </a:r>
            <a:r>
              <a:rPr lang="en-US" dirty="0" err="1"/>
              <a:t>Farenheit</a:t>
            </a:r>
            <a:r>
              <a:rPr lang="en-US" dirty="0"/>
              <a:t> or 35.6-37.4 Celcius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Body temperature – oral thermometers</a:t>
            </a:r>
          </a:p>
          <a:p>
            <a:pPr lvl="2"/>
            <a:r>
              <a:rPr lang="en-US" dirty="0"/>
              <a:t>Normal range defined as 96.8 to 99.7 </a:t>
            </a:r>
            <a:r>
              <a:rPr lang="en-US" dirty="0" err="1"/>
              <a:t>Farenheit</a:t>
            </a:r>
            <a:r>
              <a:rPr lang="en-US" dirty="0"/>
              <a:t> or 36.0-37.6 Celcius</a:t>
            </a:r>
            <a:r>
              <a:rPr lang="en-US" baseline="30000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515EA-496A-4F1E-A987-E7F50CF6635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05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325563"/>
          </a:xfrm>
        </p:spPr>
        <p:txBody>
          <a:bodyPr/>
          <a:lstStyle/>
          <a:p>
            <a:r>
              <a:rPr lang="en-US" dirty="0"/>
              <a:t>Recommendations to the WG: transfusion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 to add measurement protocol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Allergic transfusion reaction (Y</a:t>
            </a:r>
            <a:r>
              <a:rPr lang="en-US"/>
              <a:t>/N, don't know)</a:t>
            </a: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Consider listing symptoms experienced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If had allergic transfusion reaction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Was treatment required? (Y/N, don’t know)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Benadryl, steroids, epinephrine? (Y/N, don’t know)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Pre-medication required for future transfusions (Y/N, don’t know)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dirty="0"/>
          </a:p>
          <a:p>
            <a:pPr lvl="3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515EA-496A-4F1E-A987-E7F50CF6635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5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8437"/>
            <a:ext cx="7886700" cy="1325563"/>
          </a:xfrm>
        </p:spPr>
        <p:txBody>
          <a:bodyPr/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Pre-transfusion evaluation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4662"/>
            <a:ext cx="7886700" cy="4351338"/>
          </a:xfrm>
        </p:spPr>
        <p:txBody>
          <a:bodyPr/>
          <a:lstStyle/>
          <a:p>
            <a:r>
              <a:rPr lang="en-US" sz="2400" dirty="0">
                <a:latin typeface="Trebuchet MS" panose="020B0703020202090204" pitchFamily="34" charset="0"/>
              </a:rPr>
              <a:t>Definition: </a:t>
            </a:r>
            <a:r>
              <a:rPr lang="en-US" sz="2400" dirty="0">
                <a:latin typeface="Trebuchet MS" panose="020B0703020202090204" pitchFamily="34" charset="0"/>
                <a:cs typeface="Calibri" panose="020F0502020204030204" pitchFamily="34" charset="0"/>
              </a:rPr>
              <a:t>laboratory studies required (ABO/</a:t>
            </a:r>
            <a:r>
              <a:rPr lang="en-US" sz="2400" dirty="0" err="1">
                <a:latin typeface="Trebuchet MS" panose="020B0703020202090204" pitchFamily="34" charset="0"/>
                <a:cs typeface="Calibri" panose="020F0502020204030204" pitchFamily="34" charset="0"/>
              </a:rPr>
              <a:t>RhD</a:t>
            </a:r>
            <a:r>
              <a:rPr lang="en-US" sz="2400" dirty="0">
                <a:latin typeface="Trebuchet MS" panose="020B0703020202090204" pitchFamily="34" charset="0"/>
                <a:cs typeface="Calibri" panose="020F0502020204030204" pitchFamily="34" charset="0"/>
              </a:rPr>
              <a:t> type, antibody screen) and recommended (extended red cell antigen profile) prior to transfusion</a:t>
            </a:r>
            <a:endParaRPr lang="en-US" sz="2400" dirty="0">
              <a:latin typeface="Trebuchet MS" panose="020B0703020202090204" pitchFamily="34" charset="0"/>
            </a:endParaRPr>
          </a:p>
          <a:p>
            <a:r>
              <a:rPr lang="en-US" sz="2400" dirty="0"/>
              <a:t>Rationale: degree of antigen matching is an important consideration of therapy outcome</a:t>
            </a:r>
          </a:p>
          <a:p>
            <a:r>
              <a:rPr lang="en-US" sz="2400" dirty="0"/>
              <a:t>Considerations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ABO/</a:t>
            </a:r>
            <a:r>
              <a:rPr lang="en-US" sz="2000" dirty="0" err="1"/>
              <a:t>RhD</a:t>
            </a:r>
            <a:r>
              <a:rPr lang="en-US" sz="2000" dirty="0"/>
              <a:t> matched red cells lacking antigens for which patient has already been </a:t>
            </a:r>
            <a:r>
              <a:rPr lang="en-US" sz="2000" dirty="0" err="1"/>
              <a:t>alloimmunized</a:t>
            </a:r>
            <a:r>
              <a:rPr lang="en-US" sz="2000" dirty="0"/>
              <a:t> to is the minimum level of matching required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Rh (C, E or C/c, E/e) and K matching is recommended for patients with SCD</a:t>
            </a:r>
            <a:r>
              <a:rPr lang="en-US" sz="2000" baseline="30000" dirty="0"/>
              <a:t>1,2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Additional antigen matching for other blood group systems is occasionally implemented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515EA-496A-4F1E-A987-E7F50CF6635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1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325563"/>
          </a:xfrm>
        </p:spPr>
        <p:txBody>
          <a:bodyPr/>
          <a:lstStyle/>
          <a:p>
            <a:r>
              <a:rPr lang="en-US" dirty="0"/>
              <a:t>Existing measurement protocols in PhenX Toolkit?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No, there are no blood bank assays in </a:t>
            </a:r>
            <a:r>
              <a:rPr lang="en-US" dirty="0" err="1"/>
              <a:t>PhenX</a:t>
            </a:r>
            <a:r>
              <a:rPr lang="en-US" dirty="0"/>
              <a:t> Toolkit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515EA-496A-4F1E-A987-E7F50CF6635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7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325563"/>
          </a:xfrm>
        </p:spPr>
        <p:txBody>
          <a:bodyPr/>
          <a:lstStyle/>
          <a:p>
            <a:r>
              <a:rPr lang="en-US" dirty="0"/>
              <a:t>Recommendations to the WG: Pre-transfusion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 to add 4 measurement protocols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Antibody Screen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Determines presence or absence of red cell antibody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Antibody Identification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Determines antigen specificity of red cell antibody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Involves testing patient plasma against a panel of donor red cells with known antigen phenotypes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Direct antiglobulin test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Determines whether red blood cells are coated with immunoglobulin, complement, or both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Aka direct Coombs test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3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515EA-496A-4F1E-A987-E7F50CF6635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6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325563"/>
          </a:xfrm>
        </p:spPr>
        <p:txBody>
          <a:bodyPr/>
          <a:lstStyle/>
          <a:p>
            <a:r>
              <a:rPr lang="en-US" dirty="0"/>
              <a:t>Recommendations to the WG: Pre-transfusion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4351338"/>
          </a:xfrm>
        </p:spPr>
        <p:txBody>
          <a:bodyPr/>
          <a:lstStyle/>
          <a:p>
            <a:r>
              <a:rPr lang="en-US" dirty="0"/>
              <a:t>Recommendation to add 4 measurement protocols, continued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Red cell antigen profile, include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Obtained via serologic vs genotype method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Antigen phenotype: (positive or negative)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Rh (D, C, c, E, e), K/k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 err="1"/>
              <a:t>Jka</a:t>
            </a:r>
            <a:r>
              <a:rPr lang="en-US" dirty="0"/>
              <a:t>/</a:t>
            </a:r>
            <a:r>
              <a:rPr lang="en-US" dirty="0" err="1"/>
              <a:t>Jkb</a:t>
            </a:r>
            <a:r>
              <a:rPr lang="en-US" dirty="0"/>
              <a:t>, </a:t>
            </a:r>
            <a:r>
              <a:rPr lang="en-US" dirty="0" err="1"/>
              <a:t>Fya</a:t>
            </a:r>
            <a:r>
              <a:rPr lang="en-US" dirty="0"/>
              <a:t>/</a:t>
            </a:r>
            <a:r>
              <a:rPr lang="en-US" dirty="0" err="1"/>
              <a:t>Fyb</a:t>
            </a:r>
            <a:r>
              <a:rPr lang="en-US" dirty="0"/>
              <a:t>, M/N, S/s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Additional red cell antigens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i="1" dirty="0"/>
              <a:t>RH</a:t>
            </a:r>
            <a:r>
              <a:rPr lang="en-US" dirty="0"/>
              <a:t> variants (presence/absence of partial, weak antigens)</a:t>
            </a:r>
            <a:r>
              <a:rPr lang="en-US" baseline="30000" dirty="0"/>
              <a:t>2,3</a:t>
            </a:r>
          </a:p>
          <a:p>
            <a:pPr lvl="3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515EA-496A-4F1E-A987-E7F50CF6635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7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8437"/>
            <a:ext cx="7886700" cy="1325563"/>
          </a:xfrm>
        </p:spPr>
        <p:txBody>
          <a:bodyPr/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Transfusion history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rebuchet MS" panose="020B0703020202090204" pitchFamily="34" charset="0"/>
              </a:rPr>
              <a:t>Definition: </a:t>
            </a:r>
            <a:r>
              <a:rPr lang="en-US" sz="2400" dirty="0">
                <a:latin typeface="Trebuchet MS" panose="020B0703020202090204" pitchFamily="34" charset="0"/>
                <a:cs typeface="Calibri" panose="020F0502020204030204" pitchFamily="34" charset="0"/>
              </a:rPr>
              <a:t>laboratory studies required (ABO/</a:t>
            </a:r>
            <a:r>
              <a:rPr lang="en-US" sz="2400" dirty="0" err="1">
                <a:latin typeface="Trebuchet MS" panose="020B0703020202090204" pitchFamily="34" charset="0"/>
                <a:cs typeface="Calibri" panose="020F0502020204030204" pitchFamily="34" charset="0"/>
              </a:rPr>
              <a:t>RhD</a:t>
            </a:r>
            <a:r>
              <a:rPr lang="en-US" sz="2400" dirty="0">
                <a:latin typeface="Trebuchet MS" panose="020B0703020202090204" pitchFamily="34" charset="0"/>
                <a:cs typeface="Calibri" panose="020F0502020204030204" pitchFamily="34" charset="0"/>
              </a:rPr>
              <a:t> type, antibody screen) and recommended (extended red cell antigen profile) prior to transfusion</a:t>
            </a:r>
            <a:endParaRPr lang="en-US" sz="2400" dirty="0">
              <a:latin typeface="Trebuchet MS" panose="020B0703020202090204" pitchFamily="34" charset="0"/>
            </a:endParaRPr>
          </a:p>
          <a:p>
            <a:r>
              <a:rPr lang="en-US" sz="2400" dirty="0"/>
              <a:t>Rationale: degree of antigen matching, transfusion burden, and alloimmunization are important consideration of therapy outcome</a:t>
            </a:r>
          </a:p>
          <a:p>
            <a:r>
              <a:rPr lang="en-US" sz="2400" dirty="0"/>
              <a:t>Considerations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ABO/</a:t>
            </a:r>
            <a:r>
              <a:rPr lang="en-US" sz="2000" dirty="0" err="1"/>
              <a:t>RhD</a:t>
            </a:r>
            <a:r>
              <a:rPr lang="en-US" sz="2000" dirty="0"/>
              <a:t> matched red cells lacking antigens for which patient has already been </a:t>
            </a:r>
            <a:r>
              <a:rPr lang="en-US" sz="2000" dirty="0" err="1"/>
              <a:t>alloimmunized</a:t>
            </a:r>
            <a:r>
              <a:rPr lang="en-US" sz="2000" dirty="0"/>
              <a:t> to is the minimum level of matching required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Rh (C, E or C/c, E/e) and K matching is recommended for patients with SCD</a:t>
            </a:r>
            <a:r>
              <a:rPr lang="en-US" sz="2000" baseline="30000" dirty="0"/>
              <a:t>1,2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515EA-496A-4F1E-A987-E7F50CF663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6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325563"/>
          </a:xfrm>
        </p:spPr>
        <p:txBody>
          <a:bodyPr/>
          <a:lstStyle/>
          <a:p>
            <a:r>
              <a:rPr lang="en-US" dirty="0"/>
              <a:t>Existing measurement protocols in PhenX Toolkit?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Yes, one covering aspects of transfusion history</a:t>
            </a:r>
          </a:p>
          <a:p>
            <a:r>
              <a:rPr lang="en-US" dirty="0"/>
              <a:t>Protocol – History of transfusion</a:t>
            </a:r>
          </a:p>
          <a:p>
            <a:pPr lvl="1"/>
            <a:r>
              <a:rPr lang="en-US" dirty="0"/>
              <a:t>Includes three self-administered questions from Duke-UNC-Emory Outcome Modifying Genes Study</a:t>
            </a:r>
          </a:p>
          <a:p>
            <a:pPr lvl="1"/>
            <a:r>
              <a:rPr lang="en-US" dirty="0"/>
              <a:t>Estimate the number of units (pints) of blood that you have ever received (none, 1-10, … &gt;50)</a:t>
            </a:r>
          </a:p>
          <a:p>
            <a:pPr lvl="1"/>
            <a:r>
              <a:rPr lang="en-US" dirty="0"/>
              <a:t>Are you on chronic transfusion therapy at this time? (yes/no, don’t know)</a:t>
            </a:r>
          </a:p>
          <a:p>
            <a:pPr lvl="1"/>
            <a:r>
              <a:rPr lang="en-US" dirty="0"/>
              <a:t>Are you on iron chelation treatment? (yes/no, don’t know)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515EA-496A-4F1E-A987-E7F50CF6635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5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1143000"/>
          </a:xfrm>
        </p:spPr>
        <p:txBody>
          <a:bodyPr/>
          <a:lstStyle/>
          <a:p>
            <a:r>
              <a:rPr lang="en-US" dirty="0"/>
              <a:t>Description of measurement protocols in the PhenX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62950" cy="4351338"/>
          </a:xfrm>
        </p:spPr>
        <p:txBody>
          <a:bodyPr/>
          <a:lstStyle/>
          <a:p>
            <a:r>
              <a:rPr lang="en-US" sz="2400" dirty="0"/>
              <a:t>Coverage of Curative Therapies Research/Scope Element?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Insufficient for transfusion history in SCD</a:t>
            </a:r>
          </a:p>
          <a:p>
            <a:r>
              <a:rPr lang="en-US" sz="2400" dirty="0"/>
              <a:t>Pros/Cons of the measurement protocols in the Toolkit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Pros: self-administered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Cons: alloimmunization history lacking, degree of antigen matching lacking, frequency choices may only be relevant to episodically transfused</a:t>
            </a:r>
          </a:p>
          <a:p>
            <a:r>
              <a:rPr lang="en-US" sz="2400" dirty="0"/>
              <a:t>Can the measurement protocol be annotated for use in SCD Curative Therapies?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No, need a tool meant for providers to annotate rather than self-administered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515EA-496A-4F1E-A987-E7F50CF6635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1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325563"/>
          </a:xfrm>
        </p:spPr>
        <p:txBody>
          <a:bodyPr/>
          <a:lstStyle/>
          <a:p>
            <a:r>
              <a:rPr lang="en-US" dirty="0"/>
              <a:t>Recommendations to the WG: transfusion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 to add measurement protocols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Chronic transfusion, currently or in past (Y/N)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Number of donor exposures (exact number or none, 1-10, 11-50, over 50, over 200, over 1000)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Red cell antigen matching for units transfused: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ABO/</a:t>
            </a:r>
            <a:r>
              <a:rPr lang="en-US" dirty="0" err="1"/>
              <a:t>RhD</a:t>
            </a:r>
            <a:r>
              <a:rPr lang="en-US" dirty="0"/>
              <a:t> only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Prophylactic Rh (C, E or C/c, E/e), and K matching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Prophylactic or Responsive extended matched (</a:t>
            </a:r>
            <a:r>
              <a:rPr lang="en-US" dirty="0" err="1"/>
              <a:t>Jka</a:t>
            </a:r>
            <a:r>
              <a:rPr lang="en-US" dirty="0"/>
              <a:t>/</a:t>
            </a:r>
            <a:r>
              <a:rPr lang="en-US" dirty="0" err="1"/>
              <a:t>Jkb</a:t>
            </a:r>
            <a:r>
              <a:rPr lang="en-US" dirty="0"/>
              <a:t>, </a:t>
            </a:r>
            <a:r>
              <a:rPr lang="en-US" dirty="0" err="1"/>
              <a:t>Fya</a:t>
            </a:r>
            <a:r>
              <a:rPr lang="en-US" dirty="0"/>
              <a:t>/</a:t>
            </a:r>
            <a:r>
              <a:rPr lang="en-US" dirty="0" err="1"/>
              <a:t>Fyb</a:t>
            </a:r>
            <a:r>
              <a:rPr lang="en-US" dirty="0"/>
              <a:t>, S/s)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Specific antigen matching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515EA-496A-4F1E-A987-E7F50CF6635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49202"/>
      </p:ext>
    </p:extLst>
  </p:cSld>
  <p:clrMapOvr>
    <a:masterClrMapping/>
  </p:clrMapOvr>
</p:sld>
</file>

<file path=ppt/theme/theme1.xml><?xml version="1.0" encoding="utf-8"?>
<a:theme xmlns:a="http://schemas.openxmlformats.org/drawingml/2006/main" name="phenX_ppt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2377</Words>
  <Application>Microsoft Macintosh PowerPoint</Application>
  <PresentationFormat>On-screen Show (4:3)</PresentationFormat>
  <Paragraphs>183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ヒラギノ角ゴ Pro W3</vt:lpstr>
      <vt:lpstr>Arial</vt:lpstr>
      <vt:lpstr>Calibri</vt:lpstr>
      <vt:lpstr>Courier New</vt:lpstr>
      <vt:lpstr>Georgia</vt:lpstr>
      <vt:lpstr>Trebuchet MS</vt:lpstr>
      <vt:lpstr>phenX_ppt_template</vt:lpstr>
      <vt:lpstr>PhenX Curative Therapies WG Complications: Iron overload </vt:lpstr>
      <vt:lpstr>Pre-transfusion evaluation</vt:lpstr>
      <vt:lpstr>Existing measurement protocols in PhenX Toolkit?</vt:lpstr>
      <vt:lpstr>Recommendations to the WG: Pre-transfusion evaluation</vt:lpstr>
      <vt:lpstr>Recommendations to the WG: Pre-transfusion evaluation</vt:lpstr>
      <vt:lpstr>Transfusion history</vt:lpstr>
      <vt:lpstr>Existing measurement protocols in PhenX Toolkit?</vt:lpstr>
      <vt:lpstr>Description of measurement protocols in the PhenX Toolkit</vt:lpstr>
      <vt:lpstr>Recommendations to the WG: transfusion history</vt:lpstr>
      <vt:lpstr>Recommendations to the WG: transfusion history</vt:lpstr>
      <vt:lpstr>Transfusion complications: alloimmunization</vt:lpstr>
      <vt:lpstr>Existing measurement protocols in PhenX Toolkit?</vt:lpstr>
      <vt:lpstr>Recommendations to the WG: alloimmunization</vt:lpstr>
      <vt:lpstr>Recommendations to the WG: alloimmunization</vt:lpstr>
      <vt:lpstr>Transfusion complications: transfusion reactions</vt:lpstr>
      <vt:lpstr>Existing measurement protocols in PhenX Toolkit?</vt:lpstr>
      <vt:lpstr>Recommendations to the WG: transfusion reactions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PhenX Toolkit May 2020: COVID-19 and  Social Determinants of Health</dc:title>
  <dc:creator>Hamilton, Carol</dc:creator>
  <cp:lastModifiedBy>Stella Chou</cp:lastModifiedBy>
  <cp:revision>126</cp:revision>
  <dcterms:created xsi:type="dcterms:W3CDTF">2020-05-14T23:05:55Z</dcterms:created>
  <dcterms:modified xsi:type="dcterms:W3CDTF">2021-01-13T15:04:17Z</dcterms:modified>
</cp:coreProperties>
</file>